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5"/>
  </p:notesMasterIdLst>
  <p:sldIdLst>
    <p:sldId id="306" r:id="rId2"/>
    <p:sldId id="307" r:id="rId3"/>
    <p:sldId id="308" r:id="rId4"/>
    <p:sldId id="310" r:id="rId5"/>
    <p:sldId id="311" r:id="rId6"/>
    <p:sldId id="304" r:id="rId7"/>
    <p:sldId id="296" r:id="rId8"/>
    <p:sldId id="298" r:id="rId9"/>
    <p:sldId id="299" r:id="rId10"/>
    <p:sldId id="297" r:id="rId11"/>
    <p:sldId id="312" r:id="rId12"/>
    <p:sldId id="313" r:id="rId13"/>
    <p:sldId id="256" r:id="rId14"/>
    <p:sldId id="257" r:id="rId15"/>
    <p:sldId id="258" r:id="rId16"/>
    <p:sldId id="259" r:id="rId17"/>
    <p:sldId id="260" r:id="rId18"/>
    <p:sldId id="261" r:id="rId19"/>
    <p:sldId id="262" r:id="rId20"/>
    <p:sldId id="263" r:id="rId21"/>
    <p:sldId id="264" r:id="rId22"/>
    <p:sldId id="265" r:id="rId23"/>
    <p:sldId id="266" r:id="rId24"/>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A22DDD-DD43-4DC0-8D72-996108668A99}" type="datetimeFigureOut">
              <a:rPr lang="es-ES_tradnl" smtClean="0"/>
              <a:pPr/>
              <a:t>06/04/2011</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212D21-599C-4433-9E7F-8253C91CEA41}" type="slidenum">
              <a:rPr lang="es-ES_tradnl" smtClean="0"/>
              <a:pPr/>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E21F29-955F-425C-9BA3-29784C09F2ED}" type="slidenum">
              <a:rPr lang="es-ES"/>
              <a:pPr/>
              <a:t>1</a:t>
            </a:fld>
            <a:endParaRPr lang="es-E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D41F34-879F-4BFB-AD1D-567FA1E46CFF}" type="slidenum">
              <a:rPr lang="es-ES"/>
              <a:pPr/>
              <a:t>2</a:t>
            </a:fld>
            <a:endParaRPr lang="es-E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E47EE6-BAA3-4F27-A4FA-55367336BFED}" type="slidenum">
              <a:rPr lang="es-ES"/>
              <a:pPr/>
              <a:t>3</a:t>
            </a:fld>
            <a:endParaRPr lang="es-E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50DCD5-DE89-4736-A81C-DD829ECB04D8}" type="slidenum">
              <a:rPr lang="es-ES"/>
              <a:pPr/>
              <a:t>4</a:t>
            </a:fld>
            <a:endParaRPr lang="es-E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BAE182-4BA2-4C31-B087-0DECAF6FAD7F}" type="slidenum">
              <a:rPr lang="es-ES"/>
              <a:pPr/>
              <a:t>5</a:t>
            </a:fld>
            <a:endParaRPr lang="es-E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19" name="18 Marcador de pie de página"/>
          <p:cNvSpPr>
            <a:spLocks noGrp="1"/>
          </p:cNvSpPr>
          <p:nvPr>
            <p:ph type="ftr" sz="quarter" idx="11"/>
          </p:nvPr>
        </p:nvSpPr>
        <p:spPr/>
        <p:txBody>
          <a:bodyPr/>
          <a:lstStyle/>
          <a:p>
            <a:endParaRPr lang="es-ES_tradnl"/>
          </a:p>
        </p:txBody>
      </p:sp>
      <p:sp>
        <p:nvSpPr>
          <p:cNvPr id="27" name="26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CB865E8F-6A53-4AB0-8682-3F454E98876A}"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321111B-41A0-42F5-98C5-FD8D5776A839}" type="datetimeFigureOut">
              <a:rPr lang="es-ES_tradnl" smtClean="0"/>
              <a:pPr/>
              <a:t>06/04/2011</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a:xfrm>
            <a:off x="8077200" y="6356350"/>
            <a:ext cx="609600" cy="365125"/>
          </a:xfrm>
        </p:spPr>
        <p:txBody>
          <a:bodyPr/>
          <a:lstStyle/>
          <a:p>
            <a:fld id="{CB865E8F-6A53-4AB0-8682-3F454E98876A}" type="slidenum">
              <a:rPr lang="es-ES_tradnl" smtClean="0"/>
              <a:pPr/>
              <a:t>‹Nº›</a:t>
            </a:fld>
            <a:endParaRPr lang="es-ES_tradnl"/>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321111B-41A0-42F5-98C5-FD8D5776A839}" type="datetimeFigureOut">
              <a:rPr lang="es-ES_tradnl" smtClean="0"/>
              <a:pPr/>
              <a:t>06/04/2011</a:t>
            </a:fld>
            <a:endParaRPr lang="es-ES_tradnl"/>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_tradnl"/>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865E8F-6A53-4AB0-8682-3F454E98876A}" type="slidenum">
              <a:rPr lang="es-ES_tradnl" smtClean="0"/>
              <a:pPr/>
              <a:t>‹Nº›</a:t>
            </a:fld>
            <a:endParaRPr lang="es-ES_tradnl"/>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medlognews.com/archive/news/ipemed_portada_479px.jpg" TargetMode="External"/><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es/imgres?imgurl=http://elpoderdemiami.com/wp-content/uploads/2009/10/Leonel-Fernandez-canciller-arabe.jpg&amp;imgrefurl=http://elpoderdemiami.com/2009/10/05/r-d-emiratos-arabes-unidos-iniciara-construccion-planta-de-gas-natural/&amp;usg=__1GGF3NoYrv5Nztkt9N2qcbeeB2M=&amp;h=350&amp;w=521&amp;sz=43&amp;hl=es&amp;start=10&amp;zoom=1&amp;um=1&amp;itbs=1&amp;tbnid=WXtNjMQHsiZj1M:&amp;tbnh=88&amp;tbnw=131&amp;prev=/images%3Fq%3Dempresarios%2Barabes%26um%3D1%26hl%3Des%26tbm%3Disch&amp;ei=Z0ycTeD6I4aR4QbihrHlAQ" TargetMode="Externa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es/imgres?imgurl=http://static.flickr.com/81/208763604_04a8899e45_o.jpg&amp;imgrefurl=http://unafotocadadia.blogspot.com/2006_08_01_archive.html&amp;usg=__XaE-YTqChGbYZQ0rWd3M9moP4fU=&amp;h=374&amp;w=500&amp;sz=46&amp;hl=es&amp;start=2&amp;zoom=1&amp;um=1&amp;itbs=1&amp;tbnid=l8fvm-x8_kpraM:&amp;tbnh=97&amp;tbnw=130&amp;prev=/images%3Fq%3Dpersonas%2Burbanas%26um%3D1%26hl%3Des%26tbm%3Disch&amp;ei=rEycTf_5GoGp4Aa6t6HdB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5940425" y="5373688"/>
            <a:ext cx="2808288" cy="1192212"/>
          </a:xfrm>
          <a:prstGeom prst="rect">
            <a:avLst/>
          </a:prstGeom>
          <a:noFill/>
          <a:ln w="9525">
            <a:noFill/>
            <a:miter lim="800000"/>
            <a:headEnd/>
            <a:tailEnd/>
          </a:ln>
          <a:effectLst/>
        </p:spPr>
        <p:txBody>
          <a:bodyPr>
            <a:spAutoFit/>
          </a:bodyPr>
          <a:lstStyle/>
          <a:p>
            <a:pPr algn="r">
              <a:spcBef>
                <a:spcPct val="50000"/>
              </a:spcBef>
            </a:pPr>
            <a:r>
              <a:rPr lang="es-ES" b="1"/>
              <a:t>Andrés</a:t>
            </a:r>
          </a:p>
          <a:p>
            <a:pPr algn="r">
              <a:spcBef>
                <a:spcPct val="50000"/>
              </a:spcBef>
            </a:pPr>
            <a:r>
              <a:rPr lang="es-ES" b="1"/>
              <a:t>Noemí</a:t>
            </a:r>
          </a:p>
          <a:p>
            <a:pPr algn="r">
              <a:spcBef>
                <a:spcPct val="50000"/>
              </a:spcBef>
            </a:pPr>
            <a:r>
              <a:rPr lang="es-ES" b="1"/>
              <a:t>Guillermo</a:t>
            </a:r>
          </a:p>
        </p:txBody>
      </p:sp>
      <p:sp>
        <p:nvSpPr>
          <p:cNvPr id="6" name="5 Título"/>
          <p:cNvSpPr>
            <a:spLocks noGrp="1"/>
          </p:cNvSpPr>
          <p:nvPr>
            <p:ph type="ctrTitle"/>
          </p:nvPr>
        </p:nvSpPr>
        <p:spPr/>
        <p:txBody>
          <a:bodyPr/>
          <a:lstStyle/>
          <a:p>
            <a:r>
              <a:rPr lang="es-ES_tradnl" dirty="0" smtClean="0"/>
              <a:t>COMUNICACIÓN NO VERBAL</a:t>
            </a:r>
            <a:endParaRPr lang="es-ES_tradnl" dirty="0"/>
          </a:p>
        </p:txBody>
      </p:sp>
      <p:sp>
        <p:nvSpPr>
          <p:cNvPr id="7" name="6 Subtítulo"/>
          <p:cNvSpPr>
            <a:spLocks noGrp="1"/>
          </p:cNvSpPr>
          <p:nvPr>
            <p:ph type="subTitle" idx="1"/>
          </p:nvPr>
        </p:nvSpPr>
        <p:spPr/>
        <p:txBody>
          <a:bodyPr/>
          <a:lstStyle/>
          <a:p>
            <a:endParaRPr lang="es-ES_trad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57158" y="928670"/>
            <a:ext cx="8329642" cy="5395930"/>
          </a:xfrm>
        </p:spPr>
        <p:txBody>
          <a:bodyPr>
            <a:normAutofit/>
          </a:bodyPr>
          <a:lstStyle/>
          <a:p>
            <a:r>
              <a:rPr lang="es-ES" dirty="0" smtClean="0"/>
              <a:t>La comunicación verbal de unas culturas a otras es muy diferente. Por ejemplo:</a:t>
            </a:r>
          </a:p>
          <a:p>
            <a:r>
              <a:rPr lang="es-ES" dirty="0" smtClean="0"/>
              <a:t>Los mediterráneos mantienen la mirada más que los nórdicos, anglosajones o japoneses. El mantenerla durante mucho tiempo puede ser interpretado como desafío, reto o interés sexual.</a:t>
            </a:r>
          </a:p>
          <a:p>
            <a:endParaRPr lang="es-ES" dirty="0" smtClean="0"/>
          </a:p>
          <a:p>
            <a:pPr>
              <a:buNone/>
            </a:pPr>
            <a:endParaRPr lang="es-ES" dirty="0" smtClean="0"/>
          </a:p>
        </p:txBody>
      </p:sp>
      <p:pic>
        <p:nvPicPr>
          <p:cNvPr id="4" name="3 Imagen" descr="070909_mediterraneo.gif"/>
          <p:cNvPicPr>
            <a:picLocks noChangeAspect="1"/>
          </p:cNvPicPr>
          <p:nvPr/>
        </p:nvPicPr>
        <p:blipFill>
          <a:blip r:embed="rId2"/>
          <a:stretch>
            <a:fillRect/>
          </a:stretch>
        </p:blipFill>
        <p:spPr>
          <a:xfrm>
            <a:off x="428596" y="3643314"/>
            <a:ext cx="4583938" cy="2500330"/>
          </a:xfrm>
          <a:prstGeom prst="rect">
            <a:avLst/>
          </a:prstGeom>
        </p:spPr>
      </p:pic>
      <p:pic>
        <p:nvPicPr>
          <p:cNvPr id="14338" name="Picture 2" descr="Ver imagen en tamaño completo">
            <a:hlinkClick r:id="rId3"/>
          </p:cNvPr>
          <p:cNvPicPr>
            <a:picLocks noChangeAspect="1" noChangeArrowheads="1"/>
          </p:cNvPicPr>
          <p:nvPr/>
        </p:nvPicPr>
        <p:blipFill>
          <a:blip r:embed="rId4"/>
          <a:srcRect/>
          <a:stretch>
            <a:fillRect/>
          </a:stretch>
        </p:blipFill>
        <p:spPr bwMode="auto">
          <a:xfrm>
            <a:off x="5715008" y="4071942"/>
            <a:ext cx="2649457" cy="164307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681682"/>
          </a:xfrm>
        </p:spPr>
        <p:txBody>
          <a:bodyPr/>
          <a:lstStyle/>
          <a:p>
            <a:r>
              <a:rPr lang="es-ES" dirty="0" smtClean="0"/>
              <a:t>Los árabes, mediterráneos y japoneses, se arriman más que los anglosajones a la hora de comunicarse. Este acercamiento puede ser interpretado como agresión o intento de cortejo.</a:t>
            </a:r>
          </a:p>
          <a:p>
            <a:endParaRPr lang="es-ES_tradnl" dirty="0"/>
          </a:p>
        </p:txBody>
      </p:sp>
      <p:pic>
        <p:nvPicPr>
          <p:cNvPr id="41986" name="Picture 2" descr="http://t1.gstatic.com/images?q=tbn:ANd9GcQ6dgd4hBA0Re3ZEB_DS-kuxIgzKEi4gZ69GT13eTiAYy6czX6KkzUngBY">
            <a:hlinkClick r:id="rId2"/>
          </p:cNvPr>
          <p:cNvPicPr>
            <a:picLocks noChangeAspect="1" noChangeArrowheads="1"/>
          </p:cNvPicPr>
          <p:nvPr/>
        </p:nvPicPr>
        <p:blipFill>
          <a:blip r:embed="rId3"/>
          <a:srcRect/>
          <a:stretch>
            <a:fillRect/>
          </a:stretch>
        </p:blipFill>
        <p:spPr bwMode="auto">
          <a:xfrm>
            <a:off x="5786446" y="3857629"/>
            <a:ext cx="2658628" cy="1785950"/>
          </a:xfrm>
          <a:prstGeom prst="rect">
            <a:avLst/>
          </a:prstGeom>
          <a:noFill/>
        </p:spPr>
      </p:pic>
      <p:pic>
        <p:nvPicPr>
          <p:cNvPr id="41990" name="Picture 6" descr="http://4.bp.blogspot.com/_9bzQfEcs4dw/TFTfn-T-yII/AAAAAAAAI9w/uQNf9S2Hvu0/s1600/fimarz001.jpg"/>
          <p:cNvPicPr>
            <a:picLocks noChangeAspect="1" noChangeArrowheads="1"/>
          </p:cNvPicPr>
          <p:nvPr/>
        </p:nvPicPr>
        <p:blipFill>
          <a:blip r:embed="rId4"/>
          <a:srcRect/>
          <a:stretch>
            <a:fillRect/>
          </a:stretch>
        </p:blipFill>
        <p:spPr bwMode="auto">
          <a:xfrm>
            <a:off x="642910" y="3214686"/>
            <a:ext cx="4538821" cy="292895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610244"/>
          </a:xfrm>
        </p:spPr>
        <p:txBody>
          <a:bodyPr/>
          <a:lstStyle/>
          <a:p>
            <a:r>
              <a:rPr lang="es-ES" dirty="0" smtClean="0"/>
              <a:t>Las personas de medios urbanos de una misma cultura tienden a aproximarse más que los de los medios rurales.</a:t>
            </a:r>
          </a:p>
          <a:p>
            <a:endParaRPr lang="es-ES_tradnl" dirty="0"/>
          </a:p>
        </p:txBody>
      </p:sp>
      <p:pic>
        <p:nvPicPr>
          <p:cNvPr id="40962" name="Picture 2" descr="http://t3.gstatic.com/images?q=tbn:ANd9GcSxhJArTW3r4yz42tu84YxzfG6rPJkPXnxjQs62Jjv_Cxn09N4U_SVLUFk">
            <a:hlinkClick r:id="rId2"/>
          </p:cNvPr>
          <p:cNvPicPr>
            <a:picLocks noChangeAspect="1" noChangeArrowheads="1"/>
          </p:cNvPicPr>
          <p:nvPr/>
        </p:nvPicPr>
        <p:blipFill>
          <a:blip r:embed="rId3"/>
          <a:srcRect/>
          <a:stretch>
            <a:fillRect/>
          </a:stretch>
        </p:blipFill>
        <p:spPr bwMode="auto">
          <a:xfrm>
            <a:off x="2714612" y="3000372"/>
            <a:ext cx="3214710" cy="239866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algn="ctr"/>
            <a:r>
              <a:rPr lang="es-ES_tradnl" dirty="0" smtClean="0"/>
              <a:t>GLOSARIO DE GESTOS Y EXPRESION NO VERBAL</a:t>
            </a:r>
            <a:endParaRPr lang="es-ES_tradnl" dirty="0"/>
          </a:p>
        </p:txBody>
      </p:sp>
      <p:pic>
        <p:nvPicPr>
          <p:cNvPr id="1027" name="Picture 3" descr="C:\Users\Juan Pablo\AppData\Local\Microsoft\Windows\Temporary Internet Files\Content.IE5\T3QRQ3KX\MM900285285[1].gif"/>
          <p:cNvPicPr>
            <a:picLocks noChangeAspect="1" noChangeArrowheads="1" noCrop="1"/>
          </p:cNvPicPr>
          <p:nvPr/>
        </p:nvPicPr>
        <p:blipFill>
          <a:blip r:embed="rId2" cstate="print"/>
          <a:srcRect/>
          <a:stretch>
            <a:fillRect/>
          </a:stretch>
        </p:blipFill>
        <p:spPr bwMode="auto">
          <a:xfrm>
            <a:off x="1403648" y="4005064"/>
            <a:ext cx="1414264" cy="1992827"/>
          </a:xfrm>
          <a:prstGeom prst="rect">
            <a:avLst/>
          </a:prstGeom>
          <a:noFill/>
        </p:spPr>
      </p:pic>
      <p:pic>
        <p:nvPicPr>
          <p:cNvPr id="1028" name="Picture 4" descr="C:\Users\Juan Pablo\AppData\Local\Microsoft\Windows\Temporary Internet Files\Content.IE5\UVZ5V674\MC900311788[1].wmf"/>
          <p:cNvPicPr>
            <a:picLocks noChangeAspect="1" noChangeArrowheads="1"/>
          </p:cNvPicPr>
          <p:nvPr/>
        </p:nvPicPr>
        <p:blipFill>
          <a:blip r:embed="rId3" cstate="print"/>
          <a:srcRect/>
          <a:stretch>
            <a:fillRect/>
          </a:stretch>
        </p:blipFill>
        <p:spPr bwMode="auto">
          <a:xfrm>
            <a:off x="5940152" y="3861048"/>
            <a:ext cx="2376264" cy="192038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GESTOS Y SIGNIFICADOS</a:t>
            </a:r>
            <a:endParaRPr lang="es-ES_tradnl" dirty="0"/>
          </a:p>
        </p:txBody>
      </p:sp>
      <p:sp>
        <p:nvSpPr>
          <p:cNvPr id="3" name="2 Marcador de contenido"/>
          <p:cNvSpPr>
            <a:spLocks noGrp="1"/>
          </p:cNvSpPr>
          <p:nvPr>
            <p:ph sz="half" idx="1"/>
          </p:nvPr>
        </p:nvSpPr>
        <p:spPr/>
        <p:txBody>
          <a:bodyPr>
            <a:normAutofit fontScale="92500"/>
          </a:bodyPr>
          <a:lstStyle/>
          <a:p>
            <a:r>
              <a:rPr lang="es-ES_tradnl" dirty="0" smtClean="0"/>
              <a:t>.</a:t>
            </a:r>
            <a:r>
              <a:rPr lang="es-ES_tradnl" dirty="0" err="1" smtClean="0"/>
              <a:t>Taparce</a:t>
            </a:r>
            <a:r>
              <a:rPr lang="es-ES_tradnl" dirty="0" smtClean="0"/>
              <a:t> la boca con las manos (niños)</a:t>
            </a:r>
          </a:p>
          <a:p>
            <a:endParaRPr lang="es-ES_tradnl" dirty="0" smtClean="0"/>
          </a:p>
          <a:p>
            <a:r>
              <a:rPr lang="es-ES_tradnl" dirty="0" smtClean="0"/>
              <a:t>Llevarse la mano ala boca (adolecentes)</a:t>
            </a:r>
          </a:p>
          <a:p>
            <a:endParaRPr lang="es-ES_tradnl" dirty="0" smtClean="0"/>
          </a:p>
          <a:p>
            <a:r>
              <a:rPr lang="es-ES_tradnl" dirty="0" smtClean="0"/>
              <a:t>Tocarse la nariz (adultos)</a:t>
            </a:r>
          </a:p>
          <a:p>
            <a:endParaRPr lang="es-ES_tradnl" dirty="0" smtClean="0"/>
          </a:p>
          <a:p>
            <a:r>
              <a:rPr lang="es-ES_tradnl" dirty="0" err="1" smtClean="0"/>
              <a:t>Taparce</a:t>
            </a:r>
            <a:r>
              <a:rPr lang="es-ES_tradnl" dirty="0" smtClean="0"/>
              <a:t> la boca mientras se escucha</a:t>
            </a:r>
            <a:endParaRPr lang="es-ES_tradnl" dirty="0"/>
          </a:p>
        </p:txBody>
      </p:sp>
      <p:sp>
        <p:nvSpPr>
          <p:cNvPr id="4" name="3 Marcador de contenido"/>
          <p:cNvSpPr>
            <a:spLocks noGrp="1"/>
          </p:cNvSpPr>
          <p:nvPr>
            <p:ph sz="half" idx="2"/>
          </p:nvPr>
        </p:nvSpPr>
        <p:spPr/>
        <p:txBody>
          <a:bodyPr>
            <a:normAutofit fontScale="92500"/>
          </a:bodyPr>
          <a:lstStyle/>
          <a:p>
            <a:endParaRPr lang="es-ES_tradnl" dirty="0" smtClean="0"/>
          </a:p>
          <a:p>
            <a:endParaRPr lang="es-ES_tradnl" dirty="0" smtClean="0"/>
          </a:p>
          <a:p>
            <a:r>
              <a:rPr lang="es-ES_tradnl" dirty="0" smtClean="0"/>
              <a:t>Haber mentido o engañado</a:t>
            </a:r>
          </a:p>
          <a:p>
            <a:endParaRPr lang="es-ES_tradnl" dirty="0" smtClean="0"/>
          </a:p>
          <a:p>
            <a:endParaRPr lang="es-ES_tradnl" dirty="0" smtClean="0"/>
          </a:p>
          <a:p>
            <a:endParaRPr lang="es-ES_tradnl" dirty="0" smtClean="0"/>
          </a:p>
          <a:p>
            <a:endParaRPr lang="es-ES_tradnl" dirty="0" smtClean="0"/>
          </a:p>
          <a:p>
            <a:endParaRPr lang="es-ES_tradnl" dirty="0" smtClean="0"/>
          </a:p>
          <a:p>
            <a:r>
              <a:rPr lang="es-ES_tradnl" dirty="0" smtClean="0"/>
              <a:t>Piensa que le </a:t>
            </a:r>
            <a:r>
              <a:rPr lang="es-ES_tradnl" dirty="0" err="1" smtClean="0"/>
              <a:t>estan</a:t>
            </a:r>
            <a:r>
              <a:rPr lang="es-ES_tradnl" dirty="0" smtClean="0"/>
              <a:t> mintiendo</a:t>
            </a:r>
            <a:endParaRPr lang="es-ES_tradn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620688"/>
            <a:ext cx="4038600" cy="5734237"/>
          </a:xfrm>
        </p:spPr>
        <p:txBody>
          <a:bodyPr>
            <a:normAutofit/>
          </a:bodyPr>
          <a:lstStyle/>
          <a:p>
            <a:r>
              <a:rPr lang="es-ES_tradnl" dirty="0" smtClean="0"/>
              <a:t>Palma de la mano cerrada en puño y dedo señalador</a:t>
            </a:r>
          </a:p>
          <a:p>
            <a:endParaRPr lang="es-ES_tradnl" dirty="0" smtClean="0"/>
          </a:p>
          <a:p>
            <a:endParaRPr lang="es-ES_tradnl" dirty="0" smtClean="0"/>
          </a:p>
          <a:p>
            <a:r>
              <a:rPr lang="es-ES_tradnl" dirty="0" smtClean="0"/>
              <a:t>Palma de la mano hacia arriba</a:t>
            </a:r>
          </a:p>
          <a:p>
            <a:endParaRPr lang="es-ES_tradnl" dirty="0" smtClean="0"/>
          </a:p>
          <a:p>
            <a:endParaRPr lang="es-ES_tradnl" dirty="0" smtClean="0"/>
          </a:p>
          <a:p>
            <a:endParaRPr lang="es-ES_tradnl" dirty="0" smtClean="0"/>
          </a:p>
          <a:p>
            <a:r>
              <a:rPr lang="es-ES_tradnl" dirty="0" smtClean="0"/>
              <a:t>Palmas de la mano hacia abajo</a:t>
            </a:r>
            <a:endParaRPr lang="es-ES_tradnl" dirty="0"/>
          </a:p>
        </p:txBody>
      </p:sp>
      <p:sp>
        <p:nvSpPr>
          <p:cNvPr id="4" name="3 Marcador de contenido"/>
          <p:cNvSpPr>
            <a:spLocks noGrp="1"/>
          </p:cNvSpPr>
          <p:nvPr>
            <p:ph sz="half" idx="2"/>
          </p:nvPr>
        </p:nvSpPr>
        <p:spPr>
          <a:xfrm>
            <a:off x="4648200" y="620688"/>
            <a:ext cx="4038600" cy="5734237"/>
          </a:xfrm>
        </p:spPr>
        <p:txBody>
          <a:bodyPr>
            <a:normAutofit/>
          </a:bodyPr>
          <a:lstStyle/>
          <a:p>
            <a:r>
              <a:rPr lang="es-ES_tradnl" dirty="0" smtClean="0"/>
              <a:t>Dominación agresiva</a:t>
            </a:r>
          </a:p>
          <a:p>
            <a:endParaRPr lang="es-ES_tradnl" dirty="0" smtClean="0"/>
          </a:p>
          <a:p>
            <a:endParaRPr lang="es-ES_tradnl" dirty="0" smtClean="0"/>
          </a:p>
          <a:p>
            <a:endParaRPr lang="es-ES_tradnl" dirty="0" smtClean="0"/>
          </a:p>
          <a:p>
            <a:endParaRPr lang="es-ES_tradnl" dirty="0" smtClean="0"/>
          </a:p>
          <a:p>
            <a:r>
              <a:rPr lang="es-ES_tradnl" dirty="0" smtClean="0"/>
              <a:t>Honestidad y sumisión</a:t>
            </a:r>
          </a:p>
          <a:p>
            <a:endParaRPr lang="es-ES_tradnl" dirty="0" smtClean="0"/>
          </a:p>
          <a:p>
            <a:endParaRPr lang="es-ES_tradnl" dirty="0" smtClean="0"/>
          </a:p>
          <a:p>
            <a:endParaRPr lang="es-ES_tradnl" dirty="0" smtClean="0"/>
          </a:p>
          <a:p>
            <a:endParaRPr lang="es-ES_tradnl" dirty="0" smtClean="0"/>
          </a:p>
          <a:p>
            <a:r>
              <a:rPr lang="es-ES_tradnl" dirty="0" smtClean="0"/>
              <a:t>Deseo de dominación</a:t>
            </a:r>
            <a:endParaRPr lang="es-ES_tradn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620688"/>
            <a:ext cx="4038600" cy="5734237"/>
          </a:xfrm>
        </p:spPr>
        <p:txBody>
          <a:bodyPr>
            <a:normAutofit/>
          </a:bodyPr>
          <a:lstStyle/>
          <a:p>
            <a:r>
              <a:rPr lang="es-ES_tradnl" dirty="0" smtClean="0"/>
              <a:t>Contracción de pupilas</a:t>
            </a:r>
          </a:p>
          <a:p>
            <a:r>
              <a:rPr lang="es-ES_tradnl" dirty="0" smtClean="0"/>
              <a:t>Levantar una ceja</a:t>
            </a:r>
          </a:p>
          <a:p>
            <a:r>
              <a:rPr lang="es-ES_tradnl" dirty="0" smtClean="0"/>
              <a:t>Temblor de las comisuras de los labios</a:t>
            </a:r>
          </a:p>
          <a:p>
            <a:endParaRPr lang="es-ES_tradnl" dirty="0" smtClean="0"/>
          </a:p>
          <a:p>
            <a:r>
              <a:rPr lang="es-ES_tradnl" dirty="0" smtClean="0"/>
              <a:t>Cruzar los brazos con pulgares levantados</a:t>
            </a:r>
          </a:p>
          <a:p>
            <a:r>
              <a:rPr lang="es-ES_tradnl" dirty="0" smtClean="0"/>
              <a:t>Cruce de brazos con puños cerrados</a:t>
            </a:r>
          </a:p>
          <a:p>
            <a:r>
              <a:rPr lang="es-ES_tradnl" dirty="0" smtClean="0"/>
              <a:t>Cogerse los brazos con las manos</a:t>
            </a:r>
          </a:p>
          <a:p>
            <a:endParaRPr lang="es-ES_tradnl" dirty="0" smtClean="0"/>
          </a:p>
          <a:p>
            <a:endParaRPr lang="es-ES_tradnl" dirty="0" smtClean="0"/>
          </a:p>
          <a:p>
            <a:endParaRPr lang="es-ES_tradnl" dirty="0"/>
          </a:p>
        </p:txBody>
      </p:sp>
      <p:sp>
        <p:nvSpPr>
          <p:cNvPr id="4" name="3 Marcador de contenido"/>
          <p:cNvSpPr>
            <a:spLocks noGrp="1"/>
          </p:cNvSpPr>
          <p:nvPr>
            <p:ph sz="half" idx="2"/>
          </p:nvPr>
        </p:nvSpPr>
        <p:spPr>
          <a:xfrm>
            <a:off x="4648200" y="620688"/>
            <a:ext cx="4038600" cy="5734237"/>
          </a:xfrm>
        </p:spPr>
        <p:txBody>
          <a:bodyPr>
            <a:normAutofit/>
          </a:bodyPr>
          <a:lstStyle/>
          <a:p>
            <a:endParaRPr lang="es-ES_tradnl" dirty="0" smtClean="0"/>
          </a:p>
          <a:p>
            <a:r>
              <a:rPr lang="es-ES_tradnl" dirty="0" smtClean="0"/>
              <a:t>Insinceridad</a:t>
            </a:r>
          </a:p>
          <a:p>
            <a:endParaRPr lang="es-ES_tradnl" dirty="0" smtClean="0"/>
          </a:p>
          <a:p>
            <a:endParaRPr lang="es-ES_tradnl" dirty="0" smtClean="0"/>
          </a:p>
          <a:p>
            <a:endParaRPr lang="es-ES_tradnl" dirty="0" smtClean="0"/>
          </a:p>
          <a:p>
            <a:r>
              <a:rPr lang="es-ES_tradnl" dirty="0" smtClean="0"/>
              <a:t>Defensa con mezcla de superioridad</a:t>
            </a:r>
          </a:p>
          <a:p>
            <a:r>
              <a:rPr lang="es-ES_tradnl" dirty="0" smtClean="0"/>
              <a:t>Actitud hostil al que  habla</a:t>
            </a:r>
          </a:p>
          <a:p>
            <a:r>
              <a:rPr lang="es-ES_tradnl" dirty="0" smtClean="0"/>
              <a:t>inseguridad que se pretende disimular</a:t>
            </a:r>
          </a:p>
          <a:p>
            <a:pPr>
              <a:buNone/>
            </a:pPr>
            <a:endParaRPr lang="es-ES_tradnl" dirty="0" smtClean="0"/>
          </a:p>
          <a:p>
            <a:pPr>
              <a:buNone/>
            </a:pPr>
            <a:endParaRPr lang="es-ES_tradn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548680"/>
            <a:ext cx="4038600" cy="5806245"/>
          </a:xfrm>
        </p:spPr>
        <p:txBody>
          <a:bodyPr>
            <a:normAutofit/>
          </a:bodyPr>
          <a:lstStyle/>
          <a:p>
            <a:r>
              <a:rPr lang="es-ES_tradnl" dirty="0" smtClean="0"/>
              <a:t>Cruzar piernas</a:t>
            </a:r>
          </a:p>
          <a:p>
            <a:r>
              <a:rPr lang="es-ES_tradnl" dirty="0" smtClean="0"/>
              <a:t>Cruce de piernas en forma de cuatro</a:t>
            </a:r>
          </a:p>
          <a:p>
            <a:r>
              <a:rPr lang="es-ES_tradnl" dirty="0" smtClean="0"/>
              <a:t>Cruce de piernas en forma de cuatro agarrándose el pie con una mano</a:t>
            </a:r>
          </a:p>
          <a:p>
            <a:r>
              <a:rPr lang="es-ES_tradnl" dirty="0" smtClean="0"/>
              <a:t>Cruce de piernas estando de pie</a:t>
            </a:r>
          </a:p>
          <a:p>
            <a:endParaRPr lang="es-ES_tradnl" dirty="0" smtClean="0"/>
          </a:p>
          <a:p>
            <a:r>
              <a:rPr lang="es-ES_tradnl" dirty="0" smtClean="0"/>
              <a:t>Cruce de piernas estando de pie estando sentado</a:t>
            </a:r>
          </a:p>
          <a:p>
            <a:endParaRPr lang="es-ES_tradnl" dirty="0"/>
          </a:p>
        </p:txBody>
      </p:sp>
      <p:sp>
        <p:nvSpPr>
          <p:cNvPr id="4" name="3 Marcador de contenido"/>
          <p:cNvSpPr>
            <a:spLocks noGrp="1"/>
          </p:cNvSpPr>
          <p:nvPr>
            <p:ph sz="half" idx="2"/>
          </p:nvPr>
        </p:nvSpPr>
        <p:spPr>
          <a:xfrm>
            <a:off x="4648200" y="548680"/>
            <a:ext cx="4038600" cy="5806245"/>
          </a:xfrm>
        </p:spPr>
        <p:txBody>
          <a:bodyPr>
            <a:normAutofit/>
          </a:bodyPr>
          <a:lstStyle/>
          <a:p>
            <a:r>
              <a:rPr lang="es-ES_tradnl" dirty="0" smtClean="0"/>
              <a:t>Defensa</a:t>
            </a:r>
          </a:p>
          <a:p>
            <a:r>
              <a:rPr lang="es-ES_tradnl" dirty="0" smtClean="0"/>
              <a:t>Actitud de competencia</a:t>
            </a:r>
          </a:p>
          <a:p>
            <a:endParaRPr lang="es-ES_tradnl" dirty="0" smtClean="0"/>
          </a:p>
          <a:p>
            <a:endParaRPr lang="es-ES_tradnl" dirty="0" smtClean="0"/>
          </a:p>
          <a:p>
            <a:r>
              <a:rPr lang="es-ES_tradnl" dirty="0" smtClean="0"/>
              <a:t>Terquedad</a:t>
            </a:r>
          </a:p>
          <a:p>
            <a:endParaRPr lang="es-ES_tradnl" dirty="0" smtClean="0"/>
          </a:p>
          <a:p>
            <a:endParaRPr lang="es-ES_tradnl" dirty="0" smtClean="0"/>
          </a:p>
          <a:p>
            <a:r>
              <a:rPr lang="es-ES_tradnl" dirty="0" smtClean="0"/>
              <a:t>Falta de relajación incomodidad</a:t>
            </a:r>
          </a:p>
          <a:p>
            <a:endParaRPr lang="es-ES_tradnl" dirty="0" smtClean="0"/>
          </a:p>
          <a:p>
            <a:r>
              <a:rPr lang="es-ES_tradnl" dirty="0" smtClean="0"/>
              <a:t>Actitud negativa (oculta emociones)</a:t>
            </a:r>
            <a:endParaRPr lang="es-ES_trad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76672"/>
            <a:ext cx="4038600" cy="5878253"/>
          </a:xfrm>
        </p:spPr>
        <p:txBody>
          <a:bodyPr>
            <a:normAutofit/>
          </a:bodyPr>
          <a:lstStyle/>
          <a:p>
            <a:r>
              <a:rPr lang="es-ES_tradnl" dirty="0" smtClean="0"/>
              <a:t>Dedo índice a lo largo de la mejilla y dedo corazón tapando la boca</a:t>
            </a:r>
          </a:p>
          <a:p>
            <a:endParaRPr lang="es-ES_tradnl" dirty="0" smtClean="0"/>
          </a:p>
          <a:p>
            <a:r>
              <a:rPr lang="es-ES_tradnl" dirty="0" smtClean="0"/>
              <a:t>Apretón de manos con palma propia hacia abajo</a:t>
            </a:r>
          </a:p>
          <a:p>
            <a:r>
              <a:rPr lang="es-ES_tradnl" dirty="0" smtClean="0"/>
              <a:t>Apretón de manos con palma propia hacia arriba</a:t>
            </a:r>
          </a:p>
          <a:p>
            <a:r>
              <a:rPr lang="es-ES_tradnl" dirty="0" smtClean="0"/>
              <a:t>Apretón de manos con palmas ambas  verticales</a:t>
            </a:r>
          </a:p>
          <a:p>
            <a:r>
              <a:rPr lang="es-ES_tradnl" dirty="0" smtClean="0"/>
              <a:t>Ofrecer la mano sin apretarla con el otro</a:t>
            </a:r>
          </a:p>
          <a:p>
            <a:endParaRPr lang="es-ES_tradnl" dirty="0"/>
          </a:p>
        </p:txBody>
      </p:sp>
      <p:sp>
        <p:nvSpPr>
          <p:cNvPr id="4" name="3 Marcador de contenido"/>
          <p:cNvSpPr>
            <a:spLocks noGrp="1"/>
          </p:cNvSpPr>
          <p:nvPr>
            <p:ph sz="half" idx="2"/>
          </p:nvPr>
        </p:nvSpPr>
        <p:spPr>
          <a:xfrm>
            <a:off x="4648200" y="476672"/>
            <a:ext cx="4038600" cy="5878253"/>
          </a:xfrm>
        </p:spPr>
        <p:txBody>
          <a:bodyPr>
            <a:normAutofit/>
          </a:bodyPr>
          <a:lstStyle/>
          <a:p>
            <a:r>
              <a:rPr lang="es-ES_tradnl" dirty="0" smtClean="0"/>
              <a:t>Evaluación critica</a:t>
            </a:r>
          </a:p>
          <a:p>
            <a:endParaRPr lang="es-ES_tradnl" dirty="0" smtClean="0"/>
          </a:p>
          <a:p>
            <a:endParaRPr lang="es-ES_tradnl" dirty="0" smtClean="0"/>
          </a:p>
          <a:p>
            <a:endParaRPr lang="es-ES_tradnl" dirty="0" smtClean="0"/>
          </a:p>
          <a:p>
            <a:r>
              <a:rPr lang="es-ES_tradnl" dirty="0" smtClean="0"/>
              <a:t>Dominación, control</a:t>
            </a:r>
          </a:p>
          <a:p>
            <a:endParaRPr lang="es-ES_tradnl" dirty="0" smtClean="0"/>
          </a:p>
          <a:p>
            <a:r>
              <a:rPr lang="es-ES_tradnl" dirty="0" smtClean="0"/>
              <a:t>Sumisión</a:t>
            </a:r>
          </a:p>
          <a:p>
            <a:endParaRPr lang="es-ES_tradnl" dirty="0" smtClean="0"/>
          </a:p>
          <a:p>
            <a:r>
              <a:rPr lang="es-ES_tradnl" dirty="0" smtClean="0"/>
              <a:t>Igualdad</a:t>
            </a:r>
          </a:p>
          <a:p>
            <a:endParaRPr lang="es-ES_tradnl" dirty="0" smtClean="0"/>
          </a:p>
          <a:p>
            <a:r>
              <a:rPr lang="es-ES_tradnl" dirty="0" smtClean="0"/>
              <a:t>desinterés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620688"/>
            <a:ext cx="4038600" cy="5734237"/>
          </a:xfrm>
        </p:spPr>
        <p:txBody>
          <a:bodyPr>
            <a:normAutofit/>
          </a:bodyPr>
          <a:lstStyle/>
          <a:p>
            <a:r>
              <a:rPr lang="es-ES_tradnl" dirty="0" smtClean="0"/>
              <a:t>Frotarse  las manos </a:t>
            </a:r>
          </a:p>
          <a:p>
            <a:r>
              <a:rPr lang="es-ES_tradnl" dirty="0" smtClean="0"/>
              <a:t>Dedos entrelazados</a:t>
            </a:r>
          </a:p>
          <a:p>
            <a:r>
              <a:rPr lang="es-ES_tradnl" dirty="0" smtClean="0"/>
              <a:t>Manos de ojiva</a:t>
            </a:r>
          </a:p>
          <a:p>
            <a:pPr>
              <a:buNone/>
            </a:pPr>
            <a:endParaRPr lang="es-ES_tradnl" dirty="0" smtClean="0"/>
          </a:p>
          <a:p>
            <a:pPr>
              <a:buNone/>
            </a:pPr>
            <a:r>
              <a:rPr lang="es-ES_tradnl" dirty="0" smtClean="0"/>
              <a:t>Hacia arriba</a:t>
            </a:r>
          </a:p>
          <a:p>
            <a:pPr>
              <a:buNone/>
            </a:pPr>
            <a:r>
              <a:rPr lang="es-ES_tradnl" dirty="0" smtClean="0"/>
              <a:t>Hacia abajo</a:t>
            </a:r>
          </a:p>
          <a:p>
            <a:endParaRPr lang="es-ES_tradnl" dirty="0" smtClean="0"/>
          </a:p>
          <a:p>
            <a:r>
              <a:rPr lang="es-ES_tradnl" dirty="0" smtClean="0"/>
              <a:t>Cogerse las manos  en la espalda</a:t>
            </a:r>
          </a:p>
          <a:p>
            <a:r>
              <a:rPr lang="es-ES_tradnl" dirty="0" smtClean="0"/>
              <a:t>Cogerse la muñeca o el brazo en la espalda</a:t>
            </a:r>
          </a:p>
          <a:p>
            <a:endParaRPr lang="es-ES_tradnl" dirty="0" smtClean="0"/>
          </a:p>
          <a:p>
            <a:endParaRPr lang="es-ES_tradnl" dirty="0"/>
          </a:p>
        </p:txBody>
      </p:sp>
      <p:sp>
        <p:nvSpPr>
          <p:cNvPr id="4" name="3 Marcador de contenido"/>
          <p:cNvSpPr>
            <a:spLocks noGrp="1"/>
          </p:cNvSpPr>
          <p:nvPr>
            <p:ph sz="half" idx="2"/>
          </p:nvPr>
        </p:nvSpPr>
        <p:spPr>
          <a:xfrm>
            <a:off x="4648200" y="620688"/>
            <a:ext cx="4038600" cy="5734237"/>
          </a:xfrm>
        </p:spPr>
        <p:txBody>
          <a:bodyPr>
            <a:normAutofit/>
          </a:bodyPr>
          <a:lstStyle/>
          <a:p>
            <a:r>
              <a:rPr lang="es-ES_tradnl" dirty="0" smtClean="0"/>
              <a:t>Expectativa positiva</a:t>
            </a:r>
          </a:p>
          <a:p>
            <a:r>
              <a:rPr lang="es-ES_tradnl" dirty="0" smtClean="0"/>
              <a:t>Frustración</a:t>
            </a:r>
          </a:p>
          <a:p>
            <a:r>
              <a:rPr lang="es-ES_tradnl" dirty="0" smtClean="0"/>
              <a:t>Seguridad, saberlo todo, confianza</a:t>
            </a:r>
          </a:p>
          <a:p>
            <a:r>
              <a:rPr lang="es-ES_tradnl" dirty="0" smtClean="0"/>
              <a:t>Cuando se opina </a:t>
            </a:r>
          </a:p>
          <a:p>
            <a:r>
              <a:rPr lang="es-ES_tradnl" dirty="0" smtClean="0"/>
              <a:t>Cuando se escucha</a:t>
            </a:r>
          </a:p>
          <a:p>
            <a:endParaRPr lang="es-ES_tradnl" dirty="0" smtClean="0"/>
          </a:p>
          <a:p>
            <a:r>
              <a:rPr lang="es-ES_tradnl" dirty="0" smtClean="0"/>
              <a:t>Autoridad y seguridad en si mismo</a:t>
            </a:r>
          </a:p>
          <a:p>
            <a:r>
              <a:rPr lang="es-ES_tradnl" dirty="0" smtClean="0"/>
              <a:t>Frustración  e intento de auto controlar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755650" y="836613"/>
            <a:ext cx="7272338" cy="366712"/>
          </a:xfrm>
          <a:prstGeom prst="rect">
            <a:avLst/>
          </a:prstGeom>
          <a:noFill/>
          <a:ln w="9525">
            <a:noFill/>
            <a:miter lim="800000"/>
            <a:headEnd/>
            <a:tailEnd/>
          </a:ln>
          <a:effectLst/>
        </p:spPr>
        <p:txBody>
          <a:bodyPr>
            <a:spAutoFit/>
          </a:bodyPr>
          <a:lstStyle/>
          <a:p>
            <a:pPr>
              <a:spcBef>
                <a:spcPct val="50000"/>
              </a:spcBef>
            </a:pPr>
            <a:endParaRPr lang="es-ES_tradnl"/>
          </a:p>
        </p:txBody>
      </p:sp>
      <p:sp>
        <p:nvSpPr>
          <p:cNvPr id="5125" name="Text Box 5"/>
          <p:cNvSpPr txBox="1">
            <a:spLocks noChangeArrowheads="1"/>
          </p:cNvSpPr>
          <p:nvPr/>
        </p:nvSpPr>
        <p:spPr bwMode="auto">
          <a:xfrm>
            <a:off x="539750" y="549275"/>
            <a:ext cx="7920038" cy="5447645"/>
          </a:xfrm>
          <a:prstGeom prst="rect">
            <a:avLst/>
          </a:prstGeom>
          <a:noFill/>
          <a:ln w="9525">
            <a:noFill/>
            <a:miter lim="800000"/>
            <a:headEnd/>
            <a:tailEnd/>
          </a:ln>
          <a:effectLst/>
        </p:spPr>
        <p:txBody>
          <a:bodyPr>
            <a:spAutoFit/>
          </a:bodyPr>
          <a:lstStyle/>
          <a:p>
            <a:pPr>
              <a:spcBef>
                <a:spcPct val="50000"/>
              </a:spcBef>
              <a:buFontTx/>
              <a:buChar char="•"/>
            </a:pPr>
            <a:r>
              <a:rPr lang="es-ES" sz="2400" b="1" dirty="0"/>
              <a:t>La comunicación no verbal hace referencia a “cómo se dicen las cosas” pero sin decirlas.</a:t>
            </a:r>
          </a:p>
          <a:p>
            <a:pPr>
              <a:spcBef>
                <a:spcPct val="50000"/>
              </a:spcBef>
              <a:buFontTx/>
              <a:buChar char="•"/>
            </a:pPr>
            <a:r>
              <a:rPr lang="es-ES" sz="2400" b="1" dirty="0"/>
              <a:t>Esta comunicación se da a través de múltiples signos, tanto a nivel corporal como de imágenes.</a:t>
            </a:r>
          </a:p>
          <a:p>
            <a:pPr>
              <a:spcBef>
                <a:spcPct val="50000"/>
              </a:spcBef>
              <a:buFontTx/>
              <a:buChar char="•"/>
            </a:pPr>
            <a:r>
              <a:rPr lang="es-ES" sz="2400" b="1" dirty="0"/>
              <a:t>Algunas son conscientes y voluntarias, el emisor puede controlarlas. Sin embargo, la mayoría son involuntarias e incluso inconscientes.</a:t>
            </a:r>
          </a:p>
          <a:p>
            <a:pPr>
              <a:spcBef>
                <a:spcPct val="50000"/>
              </a:spcBef>
              <a:buFontTx/>
              <a:buChar char="•"/>
            </a:pPr>
            <a:r>
              <a:rPr lang="es-ES" sz="2400" b="1" dirty="0"/>
              <a:t>El receptor las interpreta subjetivamente.</a:t>
            </a:r>
          </a:p>
          <a:p>
            <a:pPr>
              <a:spcBef>
                <a:spcPct val="50000"/>
              </a:spcBef>
              <a:buFontTx/>
              <a:buChar char="•"/>
            </a:pPr>
            <a:r>
              <a:rPr lang="es-ES" sz="2400" b="1" dirty="0"/>
              <a:t>A la larga, la acción es mejor que las palabras y se acaba “escuchando” lo que otros hacen por encima de lo que dicen</a:t>
            </a:r>
            <a:r>
              <a:rPr lang="es-ES" sz="2400" b="1" dirty="0" smtClean="0"/>
              <a:t>. “Un gesto vale más qué mil palabras”.</a:t>
            </a:r>
            <a:endParaRPr lang="es-ES" sz="2400" b="1" dirty="0"/>
          </a:p>
          <a:p>
            <a:pPr>
              <a:spcBef>
                <a:spcPct val="50000"/>
              </a:spcBef>
              <a:buFontTx/>
              <a:buChar char="•"/>
            </a:pPr>
            <a:endParaRPr lang="es-ES" sz="2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548680"/>
            <a:ext cx="4038600" cy="5806245"/>
          </a:xfrm>
        </p:spPr>
        <p:txBody>
          <a:bodyPr>
            <a:normAutofit/>
          </a:bodyPr>
          <a:lstStyle/>
          <a:p>
            <a:r>
              <a:rPr lang="es-ES_tradnl" dirty="0" smtClean="0"/>
              <a:t>Frotarse la oreja</a:t>
            </a:r>
          </a:p>
          <a:p>
            <a:r>
              <a:rPr lang="es-ES_tradnl" dirty="0" smtClean="0"/>
              <a:t>Rascarse el cuello</a:t>
            </a:r>
          </a:p>
          <a:p>
            <a:r>
              <a:rPr lang="es-ES_tradnl" dirty="0" smtClean="0"/>
              <a:t>Tirar del cuello de la camisa</a:t>
            </a:r>
          </a:p>
          <a:p>
            <a:r>
              <a:rPr lang="es-ES_tradnl" dirty="0" smtClean="0"/>
              <a:t>Dedos, lápices, cigarrillos </a:t>
            </a:r>
            <a:r>
              <a:rPr lang="es-ES_tradnl" dirty="0" err="1" smtClean="0"/>
              <a:t>etc</a:t>
            </a:r>
            <a:r>
              <a:rPr lang="es-ES_tradnl" dirty="0" smtClean="0"/>
              <a:t>, ala boca</a:t>
            </a:r>
          </a:p>
          <a:p>
            <a:r>
              <a:rPr lang="es-ES_tradnl" dirty="0" smtClean="0"/>
              <a:t>Apoyar la cabeza en la mano</a:t>
            </a:r>
          </a:p>
          <a:p>
            <a:r>
              <a:rPr lang="es-ES_tradnl" dirty="0" smtClean="0"/>
              <a:t>Golpear la mesa con manos o pies</a:t>
            </a:r>
          </a:p>
          <a:p>
            <a:endParaRPr lang="es-ES_tradnl" dirty="0" smtClean="0"/>
          </a:p>
          <a:p>
            <a:r>
              <a:rPr lang="es-ES_tradnl" dirty="0" smtClean="0"/>
              <a:t>Acariciarse la barbilla</a:t>
            </a:r>
            <a:endParaRPr lang="es-ES_tradnl" dirty="0"/>
          </a:p>
        </p:txBody>
      </p:sp>
      <p:sp>
        <p:nvSpPr>
          <p:cNvPr id="4" name="3 Marcador de contenido"/>
          <p:cNvSpPr>
            <a:spLocks noGrp="1"/>
          </p:cNvSpPr>
          <p:nvPr>
            <p:ph sz="half" idx="2"/>
          </p:nvPr>
        </p:nvSpPr>
        <p:spPr>
          <a:xfrm>
            <a:off x="4648200" y="548680"/>
            <a:ext cx="4038600" cy="5806245"/>
          </a:xfrm>
        </p:spPr>
        <p:txBody>
          <a:bodyPr>
            <a:normAutofit/>
          </a:bodyPr>
          <a:lstStyle/>
          <a:p>
            <a:r>
              <a:rPr lang="es-ES_tradnl" dirty="0" smtClean="0"/>
              <a:t>Querer hablar</a:t>
            </a:r>
          </a:p>
          <a:p>
            <a:r>
              <a:rPr lang="es-ES_tradnl" dirty="0" smtClean="0"/>
              <a:t>Incertidumbre</a:t>
            </a:r>
          </a:p>
          <a:p>
            <a:r>
              <a:rPr lang="es-ES_tradnl" dirty="0" smtClean="0"/>
              <a:t>Haber mentido o engañado</a:t>
            </a:r>
          </a:p>
          <a:p>
            <a:r>
              <a:rPr lang="es-ES_tradnl" dirty="0" smtClean="0"/>
              <a:t>Búsqueda de seguridad</a:t>
            </a:r>
          </a:p>
          <a:p>
            <a:endParaRPr lang="es-ES_tradnl" dirty="0" smtClean="0"/>
          </a:p>
          <a:p>
            <a:r>
              <a:rPr lang="es-ES_tradnl" dirty="0" smtClean="0"/>
              <a:t>Aburrimiento</a:t>
            </a:r>
          </a:p>
          <a:p>
            <a:endParaRPr lang="es-ES_tradnl" dirty="0" smtClean="0"/>
          </a:p>
          <a:p>
            <a:r>
              <a:rPr lang="es-ES_tradnl" dirty="0" smtClean="0"/>
              <a:t>Impaciencia</a:t>
            </a:r>
          </a:p>
          <a:p>
            <a:pPr>
              <a:buNone/>
            </a:pPr>
            <a:endParaRPr lang="es-ES_tradnl" dirty="0" smtClean="0"/>
          </a:p>
          <a:p>
            <a:r>
              <a:rPr lang="es-ES_tradnl" dirty="0" smtClean="0"/>
              <a:t>Tomando una decisión</a:t>
            </a:r>
          </a:p>
          <a:p>
            <a:endParaRPr lang="es-ES_tradnl" dirty="0" smtClean="0"/>
          </a:p>
          <a:p>
            <a:endParaRPr lang="es-ES_trad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04664"/>
            <a:ext cx="4038600" cy="5950261"/>
          </a:xfrm>
        </p:spPr>
        <p:txBody>
          <a:bodyPr>
            <a:normAutofit lnSpcReduction="10000"/>
          </a:bodyPr>
          <a:lstStyle/>
          <a:p>
            <a:r>
              <a:rPr lang="es-ES_tradnl" dirty="0" smtClean="0"/>
              <a:t>Golpearse  la frente ante un olvido</a:t>
            </a:r>
          </a:p>
          <a:p>
            <a:endParaRPr lang="es-ES_tradnl" dirty="0" smtClean="0"/>
          </a:p>
          <a:p>
            <a:r>
              <a:rPr lang="es-ES_tradnl" dirty="0" smtClean="0"/>
              <a:t>Golpearse la nuca ante un olvido</a:t>
            </a:r>
          </a:p>
          <a:p>
            <a:endParaRPr lang="es-ES_tradnl" dirty="0" smtClean="0"/>
          </a:p>
          <a:p>
            <a:r>
              <a:rPr lang="es-ES_tradnl" dirty="0" smtClean="0"/>
              <a:t>Mantener contacto ocular menos  de la tercera parte de una conversación</a:t>
            </a:r>
          </a:p>
          <a:p>
            <a:r>
              <a:rPr lang="es-ES_tradnl" dirty="0" smtClean="0"/>
              <a:t>Mantener contacto ocular mas de dos terceras partes del tiempo de conversación</a:t>
            </a:r>
            <a:endParaRPr lang="es-ES_tradnl" dirty="0"/>
          </a:p>
        </p:txBody>
      </p:sp>
      <p:sp>
        <p:nvSpPr>
          <p:cNvPr id="4" name="3 Marcador de contenido"/>
          <p:cNvSpPr>
            <a:spLocks noGrp="1"/>
          </p:cNvSpPr>
          <p:nvPr>
            <p:ph sz="half" idx="2"/>
          </p:nvPr>
        </p:nvSpPr>
        <p:spPr>
          <a:xfrm>
            <a:off x="4648200" y="404664"/>
            <a:ext cx="4038600" cy="5950261"/>
          </a:xfrm>
        </p:spPr>
        <p:txBody>
          <a:bodyPr>
            <a:normAutofit lnSpcReduction="10000"/>
          </a:bodyPr>
          <a:lstStyle/>
          <a:p>
            <a:r>
              <a:rPr lang="es-ES_tradnl" dirty="0" smtClean="0"/>
              <a:t>Frustración abierta ante un error cometido y deseo de subsanarlo</a:t>
            </a:r>
          </a:p>
          <a:p>
            <a:r>
              <a:rPr lang="es-ES_tradnl" dirty="0" smtClean="0"/>
              <a:t>Frustración ante un error sin deseos de arreglarlo sino criticarle a usted</a:t>
            </a:r>
          </a:p>
          <a:p>
            <a:endParaRPr lang="es-ES_tradnl" dirty="0" smtClean="0"/>
          </a:p>
          <a:p>
            <a:r>
              <a:rPr lang="es-ES_tradnl" dirty="0" smtClean="0"/>
              <a:t>Tratar de ocultar algo</a:t>
            </a:r>
          </a:p>
          <a:p>
            <a:endParaRPr lang="es-ES_tradnl" dirty="0" smtClean="0"/>
          </a:p>
          <a:p>
            <a:endParaRPr lang="es-ES_tradnl" dirty="0" smtClean="0"/>
          </a:p>
          <a:p>
            <a:endParaRPr lang="es-ES_tradnl" dirty="0" smtClean="0"/>
          </a:p>
          <a:p>
            <a:r>
              <a:rPr lang="es-ES_tradnl" dirty="0" smtClean="0"/>
              <a:t>Mirada de negocios, atmosfera de sinceridad</a:t>
            </a:r>
            <a:endParaRPr lang="es-ES_trad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620688"/>
            <a:ext cx="4038600" cy="5734237"/>
          </a:xfrm>
        </p:spPr>
        <p:txBody>
          <a:bodyPr/>
          <a:lstStyle/>
          <a:p>
            <a:r>
              <a:rPr lang="es-ES_tradnl" dirty="0" smtClean="0"/>
              <a:t>Mirar al interlocutor  al triangulo formado por los ojos  y la pelvis</a:t>
            </a:r>
          </a:p>
          <a:p>
            <a:r>
              <a:rPr lang="es-ES_tradnl" dirty="0" smtClean="0"/>
              <a:t>Apoyarse en algo</a:t>
            </a:r>
          </a:p>
          <a:p>
            <a:r>
              <a:rPr lang="es-ES_tradnl" dirty="0" smtClean="0"/>
              <a:t>Imitar la posición de alguien</a:t>
            </a:r>
          </a:p>
          <a:p>
            <a:r>
              <a:rPr lang="es-ES_tradnl" dirty="0" smtClean="0"/>
              <a:t>El torso y manos no lo miran a usted si no a otro lado</a:t>
            </a:r>
          </a:p>
          <a:p>
            <a:r>
              <a:rPr lang="es-ES_tradnl" dirty="0" smtClean="0"/>
              <a:t>Recoger pelusilla imaginaria de la ropa</a:t>
            </a:r>
          </a:p>
        </p:txBody>
      </p:sp>
      <p:sp>
        <p:nvSpPr>
          <p:cNvPr id="4" name="3 Marcador de contenido"/>
          <p:cNvSpPr>
            <a:spLocks noGrp="1"/>
          </p:cNvSpPr>
          <p:nvPr>
            <p:ph sz="half" idx="2"/>
          </p:nvPr>
        </p:nvSpPr>
        <p:spPr>
          <a:xfrm>
            <a:off x="4648200" y="620688"/>
            <a:ext cx="4038600" cy="5734237"/>
          </a:xfrm>
        </p:spPr>
        <p:txBody>
          <a:bodyPr/>
          <a:lstStyle/>
          <a:p>
            <a:r>
              <a:rPr lang="es-ES_tradnl" dirty="0" smtClean="0"/>
              <a:t>Mostrar interés por la otra personas</a:t>
            </a:r>
          </a:p>
          <a:p>
            <a:endParaRPr lang="es-ES_tradnl" dirty="0" smtClean="0"/>
          </a:p>
          <a:p>
            <a:r>
              <a:rPr lang="es-ES_tradnl" dirty="0" smtClean="0"/>
              <a:t>Dominación y posesión</a:t>
            </a:r>
          </a:p>
          <a:p>
            <a:r>
              <a:rPr lang="es-ES_tradnl" dirty="0" smtClean="0"/>
              <a:t>Demostrar  que se esta de acuerdo</a:t>
            </a:r>
          </a:p>
          <a:p>
            <a:r>
              <a:rPr lang="es-ES_tradnl" dirty="0" smtClean="0"/>
              <a:t>No desea prestarle interés</a:t>
            </a:r>
          </a:p>
          <a:p>
            <a:endParaRPr lang="es-ES_tradnl" dirty="0" smtClean="0"/>
          </a:p>
          <a:p>
            <a:r>
              <a:rPr lang="es-ES_tradnl" dirty="0" smtClean="0"/>
              <a:t>Desacuerdo unido a temor a manifestar su opinión</a:t>
            </a:r>
            <a:endParaRPr lang="es-ES_trad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548680"/>
            <a:ext cx="4038600" cy="5806245"/>
          </a:xfrm>
        </p:spPr>
        <p:txBody>
          <a:bodyPr>
            <a:normAutofit lnSpcReduction="10000"/>
          </a:bodyPr>
          <a:lstStyle/>
          <a:p>
            <a:r>
              <a:rPr lang="es-ES_tradnl" dirty="0" smtClean="0"/>
              <a:t>Cabeza inclinada hacia a un lado</a:t>
            </a:r>
          </a:p>
          <a:p>
            <a:r>
              <a:rPr lang="es-ES_tradnl" dirty="0" smtClean="0"/>
              <a:t>Cabeza inclinada hacia abajo</a:t>
            </a:r>
          </a:p>
          <a:p>
            <a:r>
              <a:rPr lang="es-ES_tradnl" dirty="0" smtClean="0"/>
              <a:t>Las dos manos detrás de la cabeza</a:t>
            </a:r>
          </a:p>
          <a:p>
            <a:r>
              <a:rPr lang="es-ES_tradnl" dirty="0" smtClean="0"/>
              <a:t>Manos en la cadera o en el cinturón</a:t>
            </a:r>
          </a:p>
          <a:p>
            <a:endParaRPr lang="es-ES_tradnl" dirty="0" smtClean="0"/>
          </a:p>
          <a:p>
            <a:r>
              <a:rPr lang="es-ES_tradnl" dirty="0" smtClean="0"/>
              <a:t>Pupilas dilatadas</a:t>
            </a:r>
          </a:p>
          <a:p>
            <a:r>
              <a:rPr lang="es-ES_tradnl" dirty="0" smtClean="0"/>
              <a:t>Fumador que lanza el humo arriba</a:t>
            </a:r>
          </a:p>
          <a:p>
            <a:r>
              <a:rPr lang="es-ES_tradnl" dirty="0" smtClean="0"/>
              <a:t>Fumador que lanza el humo abajo</a:t>
            </a:r>
            <a:endParaRPr lang="es-ES_tradnl" dirty="0"/>
          </a:p>
        </p:txBody>
      </p:sp>
      <p:sp>
        <p:nvSpPr>
          <p:cNvPr id="4" name="3 Marcador de contenido"/>
          <p:cNvSpPr>
            <a:spLocks noGrp="1"/>
          </p:cNvSpPr>
          <p:nvPr>
            <p:ph sz="half" idx="2"/>
          </p:nvPr>
        </p:nvSpPr>
        <p:spPr>
          <a:xfrm>
            <a:off x="4648200" y="548680"/>
            <a:ext cx="4038600" cy="5806245"/>
          </a:xfrm>
        </p:spPr>
        <p:txBody>
          <a:bodyPr>
            <a:normAutofit lnSpcReduction="10000"/>
          </a:bodyPr>
          <a:lstStyle/>
          <a:p>
            <a:r>
              <a:rPr lang="es-ES_tradnl" dirty="0" smtClean="0"/>
              <a:t>Demostración  de interés</a:t>
            </a:r>
          </a:p>
          <a:p>
            <a:endParaRPr lang="es-ES_tradnl" dirty="0" smtClean="0"/>
          </a:p>
          <a:p>
            <a:r>
              <a:rPr lang="es-ES_tradnl" dirty="0" smtClean="0"/>
              <a:t>Actitud negativa</a:t>
            </a:r>
          </a:p>
          <a:p>
            <a:endParaRPr lang="es-ES_tradnl" dirty="0" smtClean="0"/>
          </a:p>
          <a:p>
            <a:r>
              <a:rPr lang="es-ES_tradnl" sz="1800" dirty="0" smtClean="0"/>
              <a:t>Confianza en si mismo sentimiento de dominación o superioridad</a:t>
            </a:r>
          </a:p>
          <a:p>
            <a:endParaRPr lang="es-ES_tradnl" sz="1800" dirty="0" smtClean="0"/>
          </a:p>
          <a:p>
            <a:r>
              <a:rPr lang="es-ES_tradnl" dirty="0" smtClean="0"/>
              <a:t>Alerta y preparado para actuar</a:t>
            </a:r>
          </a:p>
          <a:p>
            <a:r>
              <a:rPr lang="es-ES_tradnl" dirty="0" smtClean="0"/>
              <a:t>entusiasmo</a:t>
            </a:r>
          </a:p>
          <a:p>
            <a:endParaRPr lang="es-ES_tradnl" dirty="0" smtClean="0"/>
          </a:p>
          <a:p>
            <a:r>
              <a:rPr lang="es-ES_tradnl" dirty="0" smtClean="0"/>
              <a:t>Actitud positiva</a:t>
            </a:r>
          </a:p>
          <a:p>
            <a:endParaRPr lang="es-ES_tradnl" dirty="0" smtClean="0"/>
          </a:p>
          <a:p>
            <a:r>
              <a:rPr lang="es-ES_tradnl" smtClean="0"/>
              <a:t>Actitud negativa</a:t>
            </a:r>
          </a:p>
          <a:p>
            <a:endParaRPr lang="es-ES_tradnl"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395288" y="376238"/>
            <a:ext cx="8064500" cy="6481762"/>
          </a:xfrm>
          <a:prstGeom prst="rect">
            <a:avLst/>
          </a:prstGeom>
          <a:noFill/>
          <a:ln w="9525">
            <a:noFill/>
            <a:miter lim="800000"/>
            <a:headEnd/>
            <a:tailEnd/>
          </a:ln>
          <a:effectLst/>
        </p:spPr>
        <p:txBody>
          <a:bodyPr>
            <a:spAutoFit/>
          </a:bodyPr>
          <a:lstStyle/>
          <a:p>
            <a:pPr>
              <a:spcBef>
                <a:spcPct val="50000"/>
              </a:spcBef>
              <a:buFontTx/>
              <a:buChar char="•"/>
            </a:pPr>
            <a:r>
              <a:rPr lang="es-ES" sz="2400" b="1"/>
              <a:t>Los principales sistemas de comunicación no verbal que se pueden manipular son:</a:t>
            </a:r>
          </a:p>
          <a:p>
            <a:pPr>
              <a:spcBef>
                <a:spcPct val="50000"/>
              </a:spcBef>
              <a:buFontTx/>
              <a:buChar char="-"/>
            </a:pPr>
            <a:r>
              <a:rPr lang="es-ES" sz="2400" b="1"/>
              <a:t>Paralenguaje: Hace referencia al contenido vocal no verbal del mensaje. El volumen, tono, pausas, silencios, reír, llorar…</a:t>
            </a:r>
          </a:p>
          <a:p>
            <a:pPr>
              <a:spcBef>
                <a:spcPct val="50000"/>
              </a:spcBef>
              <a:buFontTx/>
              <a:buChar char="-"/>
            </a:pPr>
            <a:r>
              <a:rPr lang="es-ES" sz="2400" b="1"/>
              <a:t>Kinésica: Es el estudio de los movimientos corporales o lenguaje del cuerpo. Cada movimiento posee un significado, siempre y cuando esté en conjunto con otros movimientos que permitan una interpretación específica y no reste credibilidad al mensaje: La expresión facial, la mirada, el movimiento de las manos las piernas, los brazos…</a:t>
            </a:r>
          </a:p>
          <a:p>
            <a:pPr>
              <a:spcBef>
                <a:spcPct val="50000"/>
              </a:spcBef>
              <a:buFontTx/>
              <a:buChar char="-"/>
            </a:pPr>
            <a:r>
              <a:rPr lang="es-ES" sz="2400" b="1"/>
              <a:t>La proxémica: Es el estudio del uso y percepción del espacio social y personal. Es decir, la relación con tu entorno y como ese afecta a tu manera de comportarte.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323850" y="549275"/>
            <a:ext cx="8351838" cy="5021263"/>
          </a:xfrm>
          <a:prstGeom prst="rect">
            <a:avLst/>
          </a:prstGeom>
          <a:noFill/>
          <a:ln w="9525">
            <a:noFill/>
            <a:miter lim="800000"/>
            <a:headEnd/>
            <a:tailEnd/>
          </a:ln>
          <a:effectLst/>
        </p:spPr>
        <p:txBody>
          <a:bodyPr>
            <a:spAutoFit/>
          </a:bodyPr>
          <a:lstStyle/>
          <a:p>
            <a:pPr>
              <a:spcBef>
                <a:spcPct val="50000"/>
              </a:spcBef>
              <a:buFontTx/>
              <a:buChar char="•"/>
            </a:pPr>
            <a:r>
              <a:rPr lang="es-ES" sz="2400" b="1"/>
              <a:t>La importancia del lenguaje no verbal:</a:t>
            </a:r>
          </a:p>
          <a:p>
            <a:pPr>
              <a:spcBef>
                <a:spcPct val="50000"/>
              </a:spcBef>
              <a:buFontTx/>
              <a:buChar char="•"/>
            </a:pPr>
            <a:r>
              <a:rPr lang="es-ES" sz="2400" b="1"/>
              <a:t>Albert Mehrabian, un experto en comunicación personal postuló qué el impacto del mensaje depende de:</a:t>
            </a:r>
          </a:p>
          <a:p>
            <a:pPr>
              <a:spcBef>
                <a:spcPct val="50000"/>
              </a:spcBef>
              <a:buFontTx/>
              <a:buChar char="-"/>
            </a:pPr>
            <a:r>
              <a:rPr lang="es-ES" sz="2400" b="1"/>
              <a:t>En un 55% del lenguaje visual</a:t>
            </a:r>
          </a:p>
          <a:p>
            <a:pPr>
              <a:spcBef>
                <a:spcPct val="50000"/>
              </a:spcBef>
              <a:buFontTx/>
              <a:buChar char="-"/>
            </a:pPr>
            <a:r>
              <a:rPr lang="es-ES" sz="2400" b="1"/>
              <a:t>En un 38% del lenguaje vocal</a:t>
            </a:r>
          </a:p>
          <a:p>
            <a:pPr>
              <a:spcBef>
                <a:spcPct val="50000"/>
              </a:spcBef>
              <a:buFontTx/>
              <a:buChar char="-"/>
            </a:pPr>
            <a:r>
              <a:rPr lang="es-ES" sz="2400" b="1"/>
              <a:t>En un 7% del lenguaje verbal</a:t>
            </a:r>
          </a:p>
          <a:p>
            <a:pPr>
              <a:spcBef>
                <a:spcPct val="50000"/>
              </a:spcBef>
            </a:pPr>
            <a:r>
              <a:rPr lang="es-ES" sz="2400" b="1"/>
              <a:t>. Por lo tanto, podemos decir que el lenguaje no verbal es más creíble que el verbal, ya que, puedes controlar lo que dices, casi en su totalidad, pero no podrás nunca controlar cada gesto que hagas en un 100%.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ext Box 5"/>
          <p:cNvSpPr txBox="1">
            <a:spLocks noChangeArrowheads="1"/>
          </p:cNvSpPr>
          <p:nvPr/>
        </p:nvSpPr>
        <p:spPr bwMode="auto">
          <a:xfrm>
            <a:off x="323850" y="476250"/>
            <a:ext cx="8569325" cy="2465388"/>
          </a:xfrm>
          <a:prstGeom prst="rect">
            <a:avLst/>
          </a:prstGeom>
          <a:noFill/>
          <a:ln w="9525">
            <a:noFill/>
            <a:miter lim="800000"/>
            <a:headEnd/>
            <a:tailEnd/>
          </a:ln>
          <a:effectLst/>
        </p:spPr>
        <p:txBody>
          <a:bodyPr>
            <a:spAutoFit/>
          </a:bodyPr>
          <a:lstStyle/>
          <a:p>
            <a:pPr>
              <a:spcBef>
                <a:spcPct val="50000"/>
              </a:spcBef>
              <a:buFontTx/>
              <a:buChar char="•"/>
            </a:pPr>
            <a:r>
              <a:rPr lang="es-ES" sz="2400" b="1"/>
              <a:t>Muchos gestos son comunes en la mayoría de países, aunque otros pueden significar una cosa u otra según en dónde estemos.</a:t>
            </a:r>
          </a:p>
          <a:p>
            <a:pPr>
              <a:spcBef>
                <a:spcPct val="50000"/>
              </a:spcBef>
              <a:buFontTx/>
              <a:buChar char="•"/>
            </a:pPr>
            <a:r>
              <a:rPr lang="es-ES" sz="2400" b="1"/>
              <a:t>La mayoría de los gestos que utilizamos nos vienen condicionados por el entorno en el que nos hemos criado.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ES" dirty="0"/>
              <a:t>COMUNICACIÓN NO VERBAL </a:t>
            </a:r>
          </a:p>
        </p:txBody>
      </p:sp>
      <p:sp>
        <p:nvSpPr>
          <p:cNvPr id="2051" name="Rectangle 3"/>
          <p:cNvSpPr>
            <a:spLocks noGrp="1" noChangeArrowheads="1"/>
          </p:cNvSpPr>
          <p:nvPr>
            <p:ph type="subTitle" idx="1"/>
          </p:nvPr>
        </p:nvSpPr>
        <p:spPr/>
        <p:txBody>
          <a:bodyPr/>
          <a:lstStyle/>
          <a:p>
            <a:r>
              <a:rPr lang="es-ES"/>
              <a:t>EN </a:t>
            </a:r>
            <a:r>
              <a:rPr lang="es-ES" smtClean="0"/>
              <a:t>OTROS PAISES</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r>
              <a:rPr lang="es-ES" sz="4000" dirty="0" smtClean="0"/>
              <a:t>La </a:t>
            </a:r>
            <a:r>
              <a:rPr lang="es-ES" sz="4000" dirty="0"/>
              <a:t>conducta no verbal se analiza bajo tres </a:t>
            </a:r>
            <a:r>
              <a:rPr lang="es-ES" sz="4000" dirty="0" err="1"/>
              <a:t>subcategorías</a:t>
            </a:r>
            <a:r>
              <a:rPr lang="es-ES" sz="4000" dirty="0"/>
              <a:t>: </a:t>
            </a:r>
            <a:r>
              <a:rPr lang="es-ES" sz="4000" dirty="0" smtClean="0"/>
              <a:t/>
            </a:r>
            <a:br>
              <a:rPr lang="es-ES" sz="4000" dirty="0" smtClean="0"/>
            </a:br>
            <a:endParaRPr lang="es-ES" sz="4000" dirty="0"/>
          </a:p>
        </p:txBody>
      </p:sp>
      <p:sp>
        <p:nvSpPr>
          <p:cNvPr id="3075" name="Rectangle 3"/>
          <p:cNvSpPr>
            <a:spLocks noGrp="1" noChangeArrowheads="1"/>
          </p:cNvSpPr>
          <p:nvPr>
            <p:ph idx="1"/>
          </p:nvPr>
        </p:nvSpPr>
        <p:spPr>
          <a:xfrm>
            <a:off x="468313" y="1628775"/>
            <a:ext cx="8229600" cy="4525963"/>
          </a:xfrm>
        </p:spPr>
        <p:txBody>
          <a:bodyPr/>
          <a:lstStyle/>
          <a:p>
            <a:r>
              <a:rPr lang="es-ES" dirty="0"/>
              <a:t>1) El cuerpo, su conducta y su apariencia: cara, gestos, contactos físicos, postura y forma. </a:t>
            </a:r>
          </a:p>
        </p:txBody>
      </p:sp>
      <p:pic>
        <p:nvPicPr>
          <p:cNvPr id="15362" name="Picture 2" descr="http://london.protocolo.org/extfiles/PROTOCOLO1546-836675.jpg"/>
          <p:cNvPicPr>
            <a:picLocks noChangeAspect="1" noChangeArrowheads="1"/>
          </p:cNvPicPr>
          <p:nvPr/>
        </p:nvPicPr>
        <p:blipFill>
          <a:blip r:embed="rId2"/>
          <a:srcRect/>
          <a:stretch>
            <a:fillRect/>
          </a:stretch>
        </p:blipFill>
        <p:spPr bwMode="auto">
          <a:xfrm>
            <a:off x="1571604" y="3000372"/>
            <a:ext cx="1905000" cy="2381250"/>
          </a:xfrm>
          <a:prstGeom prst="rect">
            <a:avLst/>
          </a:prstGeom>
          <a:noFill/>
        </p:spPr>
      </p:pic>
      <p:pic>
        <p:nvPicPr>
          <p:cNvPr id="15364" name="Picture 4" descr="http://img.diariodelviajero.com/2009/07/saludo.jpg"/>
          <p:cNvPicPr>
            <a:picLocks noChangeAspect="1" noChangeArrowheads="1"/>
          </p:cNvPicPr>
          <p:nvPr/>
        </p:nvPicPr>
        <p:blipFill>
          <a:blip r:embed="rId3"/>
          <a:srcRect/>
          <a:stretch>
            <a:fillRect/>
          </a:stretch>
        </p:blipFill>
        <p:spPr bwMode="auto">
          <a:xfrm>
            <a:off x="4357686" y="2714620"/>
            <a:ext cx="3810000" cy="34004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28596" y="428604"/>
            <a:ext cx="8258204" cy="5895996"/>
          </a:xfrm>
        </p:spPr>
        <p:txBody>
          <a:bodyPr/>
          <a:lstStyle/>
          <a:p>
            <a:r>
              <a:rPr lang="es-ES" dirty="0"/>
              <a:t>2) La voz (volumen, tono, ritmo, pausas y no-fluidez) </a:t>
            </a:r>
          </a:p>
          <a:p>
            <a:endParaRPr lang="es-ES" dirty="0"/>
          </a:p>
        </p:txBody>
      </p:sp>
      <p:pic>
        <p:nvPicPr>
          <p:cNvPr id="13314" name="Picture 2" descr="http://comunicacionnoverbal.com/wp-content/uploads/ojivas1.jpg"/>
          <p:cNvPicPr>
            <a:picLocks noChangeAspect="1" noChangeArrowheads="1"/>
          </p:cNvPicPr>
          <p:nvPr/>
        </p:nvPicPr>
        <p:blipFill>
          <a:blip r:embed="rId2"/>
          <a:srcRect/>
          <a:stretch>
            <a:fillRect/>
          </a:stretch>
        </p:blipFill>
        <p:spPr bwMode="auto">
          <a:xfrm>
            <a:off x="1428728" y="928670"/>
            <a:ext cx="1928826" cy="1785950"/>
          </a:xfrm>
          <a:prstGeom prst="rect">
            <a:avLst/>
          </a:prstGeom>
          <a:noFill/>
        </p:spPr>
      </p:pic>
      <p:sp>
        <p:nvSpPr>
          <p:cNvPr id="5" name="4 CuadroTexto"/>
          <p:cNvSpPr txBox="1"/>
          <p:nvPr/>
        </p:nvSpPr>
        <p:spPr>
          <a:xfrm>
            <a:off x="4143372" y="1000108"/>
            <a:ext cx="3571900" cy="1477328"/>
          </a:xfrm>
          <a:prstGeom prst="rect">
            <a:avLst/>
          </a:prstGeom>
          <a:noFill/>
        </p:spPr>
        <p:txBody>
          <a:bodyPr wrap="square" rtlCol="0">
            <a:spAutoFit/>
          </a:bodyPr>
          <a:lstStyle/>
          <a:p>
            <a:r>
              <a:rPr lang="es-ES_tradnl" dirty="0" smtClean="0"/>
              <a:t>A la hora de hablar de negocios con asiáticos hay que tener seguridad, confianza en sí mismo y saberlo todo y la mejor postura es las manos en ojiva</a:t>
            </a:r>
            <a:endParaRPr lang="es-ES_tradnl" dirty="0"/>
          </a:p>
        </p:txBody>
      </p:sp>
      <p:pic>
        <p:nvPicPr>
          <p:cNvPr id="13316" name="Picture 4" descr="http://us.123rf.com/400wm/400/400/pressmaster/pressmaster1006/pressmaster100600495/7261412-estudiantes-y-profesores-mirando-unos-a-otros-en-la-pizarra-con-dos-hombres-fijamente-a-ellos.jpg"/>
          <p:cNvPicPr>
            <a:picLocks noChangeAspect="1" noChangeArrowheads="1"/>
          </p:cNvPicPr>
          <p:nvPr/>
        </p:nvPicPr>
        <p:blipFill>
          <a:blip r:embed="rId3"/>
          <a:srcRect/>
          <a:stretch>
            <a:fillRect/>
          </a:stretch>
        </p:blipFill>
        <p:spPr bwMode="auto">
          <a:xfrm>
            <a:off x="571472" y="3429000"/>
            <a:ext cx="3810000" cy="2543175"/>
          </a:xfrm>
          <a:prstGeom prst="rect">
            <a:avLst/>
          </a:prstGeom>
          <a:noFill/>
        </p:spPr>
      </p:pic>
      <p:sp>
        <p:nvSpPr>
          <p:cNvPr id="7" name="6 CuadroTexto"/>
          <p:cNvSpPr txBox="1"/>
          <p:nvPr/>
        </p:nvSpPr>
        <p:spPr>
          <a:xfrm>
            <a:off x="4714876" y="3286124"/>
            <a:ext cx="3643338" cy="2308324"/>
          </a:xfrm>
          <a:prstGeom prst="rect">
            <a:avLst/>
          </a:prstGeom>
          <a:noFill/>
        </p:spPr>
        <p:txBody>
          <a:bodyPr wrap="square" rtlCol="0">
            <a:spAutoFit/>
          </a:bodyPr>
          <a:lstStyle/>
          <a:p>
            <a:r>
              <a:rPr lang="es-ES_tradnl" dirty="0" smtClean="0"/>
              <a:t>La mirada fija al interlocutor es una comunicación verbal muy importante. Transmite seguridad y seriedad. Al igual que llevar un ritmo pausado al hablar, ya que el interlocutor lo puede tomar como una amenaza si se habla muy deprisa. Dominación o posesión.</a:t>
            </a:r>
            <a:endParaRPr lang="es-ES_trad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142844" y="357166"/>
            <a:ext cx="8543956" cy="5967434"/>
          </a:xfrm>
        </p:spPr>
        <p:txBody>
          <a:bodyPr/>
          <a:lstStyle/>
          <a:p>
            <a:r>
              <a:rPr lang="es-ES" dirty="0"/>
              <a:t>3) El medio ambiente (espacio, territorio, tiempo, arquitectura y uso de objetos, tales como vestido, arte, escultura, artefactos culturales y colores</a:t>
            </a:r>
            <a:r>
              <a:rPr lang="es-ES" dirty="0" smtClean="0"/>
              <a:t>).</a:t>
            </a:r>
          </a:p>
          <a:p>
            <a:endParaRPr lang="es-ES" dirty="0" smtClean="0"/>
          </a:p>
          <a:p>
            <a:endParaRPr lang="es-ES" dirty="0"/>
          </a:p>
        </p:txBody>
      </p:sp>
      <p:pic>
        <p:nvPicPr>
          <p:cNvPr id="4" name="3 Imagen" descr="2.jpg"/>
          <p:cNvPicPr>
            <a:picLocks noChangeAspect="1"/>
          </p:cNvPicPr>
          <p:nvPr/>
        </p:nvPicPr>
        <p:blipFill>
          <a:blip r:embed="rId2"/>
          <a:stretch>
            <a:fillRect/>
          </a:stretch>
        </p:blipFill>
        <p:spPr>
          <a:xfrm>
            <a:off x="500034" y="1785926"/>
            <a:ext cx="2943225" cy="3314700"/>
          </a:xfrm>
          <a:prstGeom prst="rect">
            <a:avLst/>
          </a:prstGeom>
        </p:spPr>
      </p:pic>
      <p:pic>
        <p:nvPicPr>
          <p:cNvPr id="12290" name="Picture 2" descr="http://lamp02.entravision.com/Media/images/Inhabilitan-a-empresario-espanol-para-dirigir-el-futbol-chileno.jpg"/>
          <p:cNvPicPr>
            <a:picLocks noChangeAspect="1" noChangeArrowheads="1"/>
          </p:cNvPicPr>
          <p:nvPr/>
        </p:nvPicPr>
        <p:blipFill>
          <a:blip r:embed="rId3"/>
          <a:srcRect/>
          <a:stretch>
            <a:fillRect/>
          </a:stretch>
        </p:blipFill>
        <p:spPr bwMode="auto">
          <a:xfrm>
            <a:off x="4071934" y="2500306"/>
            <a:ext cx="3794120" cy="253171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TotalTime>
  <Words>1168</Words>
  <Application>Microsoft Office PowerPoint</Application>
  <PresentationFormat>Presentación en pantalla (4:3)</PresentationFormat>
  <Paragraphs>205</Paragraphs>
  <Slides>23</Slides>
  <Notes>5</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Flujo</vt:lpstr>
      <vt:lpstr>COMUNICACIÓN NO VERBAL</vt:lpstr>
      <vt:lpstr>Diapositiva 2</vt:lpstr>
      <vt:lpstr>Diapositiva 3</vt:lpstr>
      <vt:lpstr>Diapositiva 4</vt:lpstr>
      <vt:lpstr>Diapositiva 5</vt:lpstr>
      <vt:lpstr>COMUNICACIÓN NO VERBAL </vt:lpstr>
      <vt:lpstr>La conducta no verbal se analiza bajo tres subcategorías:  </vt:lpstr>
      <vt:lpstr>Diapositiva 8</vt:lpstr>
      <vt:lpstr>Diapositiva 9</vt:lpstr>
      <vt:lpstr>Diapositiva 10</vt:lpstr>
      <vt:lpstr>Diapositiva 11</vt:lpstr>
      <vt:lpstr>Diapositiva 12</vt:lpstr>
      <vt:lpstr>GLOSARIO DE GESTOS Y EXPRESION NO VERBAL</vt:lpstr>
      <vt:lpstr>GESTOS Y SIGNIFICADOS</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GESTOS Y EXPRESION NO VERBAL</dc:title>
  <dc:creator>Juan Pablo</dc:creator>
  <cp:lastModifiedBy>DIURNO</cp:lastModifiedBy>
  <cp:revision>33</cp:revision>
  <dcterms:created xsi:type="dcterms:W3CDTF">2011-04-05T20:41:34Z</dcterms:created>
  <dcterms:modified xsi:type="dcterms:W3CDTF">2011-04-06T11:26:35Z</dcterms:modified>
</cp:coreProperties>
</file>